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5" r:id="rId4"/>
    <p:sldId id="257" r:id="rId5"/>
    <p:sldId id="262" r:id="rId6"/>
    <p:sldId id="258" r:id="rId7"/>
    <p:sldId id="259" r:id="rId8"/>
    <p:sldId id="263" r:id="rId9"/>
    <p:sldId id="264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1270"/>
    <a:srgbClr val="E8D3EE"/>
    <a:srgbClr val="DEE9FD"/>
    <a:srgbClr val="0C1017"/>
    <a:srgbClr val="D8E0F2"/>
    <a:srgbClr val="C2E9FF"/>
    <a:srgbClr val="FF90DF"/>
    <a:srgbClr val="FF56C4"/>
    <a:srgbClr val="C6449B"/>
    <a:srgbClr val="FF58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63"/>
    <p:restoredTop sz="94658"/>
  </p:normalViewPr>
  <p:slideViewPr>
    <p:cSldViewPr snapToGrid="0" snapToObjects="1">
      <p:cViewPr varScale="1">
        <p:scale>
          <a:sx n="86" d="100"/>
          <a:sy n="86" d="100"/>
        </p:scale>
        <p:origin x="23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637EE58-2EBC-C743-A672-E10D937D7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D10634F-F0B7-654B-A22C-0B06582951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97ABD85-44EF-734E-A0FE-43368AFD5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6F99C10-8AC6-5E4A-8FC9-9B4F396BA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F7F8D7D-BCEF-7A48-A283-C0FB277C3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59048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C63A043-40D2-5448-98BD-1B391FA64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C20A9A8-7277-9F45-A931-0080A1DA3C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07EA948-C79B-B549-9C17-623C1E915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F224B3E-BC97-D04D-8D4F-7EC35C8CB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2F36F32-425B-4141-8E41-86158E78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5318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AB326A68-F207-DC45-90B8-E556FA0134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5E846CF-1845-A841-B655-A682EC8822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5608140-699C-594B-A729-F8008ACA5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CBA4145-5F85-C447-8DF8-BBC14831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29DB482-DF03-A84E-A340-C45949C3C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8684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7B0F6E-C783-4B46-ACFB-EE68AA12A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D5EA8B8-D4D2-1043-8172-04BE76C70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EE96848-C050-CE46-ACDE-8C0E04452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6222865-0251-DD4D-8816-765BCA076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9A09256-F887-9B41-901D-8289CB44C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3969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CE43EA6-4967-0F4C-B661-3B2E03702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D6FB41-6315-5444-86A4-FF5FAEF95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94C95C8-9FFF-E749-8E21-B898A956E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B2F3CBE-56E7-7841-9836-C6D25B7CA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4CDF7F1-C670-294E-ACFB-49CE2EB4F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3931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652DE1-4431-124B-979B-DE00A1B55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D12449-B66C-8542-B959-0F5B811A21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C85E32F-1C4D-E749-B6CA-283308383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A4C7AE6-B927-1B44-8A07-3B1961F9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39B3AA2-E0BF-8643-AA94-9F28ED4C1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0B077C8-3732-3D42-B71F-959C0430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97293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D36F779-89AB-2B4F-AFBD-26A4C2DBE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4434A41-54C2-C148-BFD6-CA934E1A6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F6D6E9B-EA86-BF4A-9C88-FB68A4349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1C3256C6-63B3-FE4C-B1D9-D72BC96816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F4EF248-CE59-0B4D-BB8F-583DEE2D22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379898E6-55C0-B448-B81F-927028026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85453362-1B98-A04A-9789-F70178E6A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45DAACF7-80D7-D048-B65B-39F79A377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407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B0430D-C5AB-3842-A930-0DAE20242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DD0F0C0-F96C-3F4A-A4B2-A7E671AD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BB60944-974B-834A-B87A-C20AAD16D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016EB7F-4DC8-CC4F-8A4D-784E5B19D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8044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63EE4592-62A8-F34E-B342-FDE336D68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9B53DB6B-1349-6148-B1F0-08FFE6DB2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FAB6366-FB51-7C4F-AD41-FE199917B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52279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6787B44-4298-3E44-AACA-BC9CDB3D9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8C4CA17-A2BF-434B-B18B-24E491CB1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8DE16F8-4A71-A046-901D-B11FDA775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67C4F10-F0B8-BB4F-9BFA-9576F66D9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E968031-2B9A-224B-9FAA-B5FF08650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67242A6-DF9C-8341-A1CE-6ADCFB62F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61351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5B24961-21E3-7843-8BEE-970AFB097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3275CD1-7BC9-114F-9CBF-CFC680135B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FAA05D6-88E6-0D4C-B1EF-95F0862BA0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8C7A42C-B672-2F42-8BEA-725271BC9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8D06C98-3247-2249-8754-B6680FC1C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4DAD881-A1CB-6A4A-8F64-80114BBCF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977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t="-4000" r="-2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F696FEA6-8D35-7540-9CF7-19E14D292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BDA6937-C29D-FE45-B414-BDA18AE028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79514B9-7242-E043-B727-21031E05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37B84-E301-D446-B0D7-EE5DFBD859C1}" type="datetimeFigureOut">
              <a:rPr lang="hu-HU" smtClean="0"/>
              <a:t>2021. 11. 11.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F717EC4-25BC-A747-9775-7CA73404FF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CFB9929-920E-6E45-A077-D0CD3A0D6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08537-2C11-BE45-B973-1E3AC298289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94411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2000"/>
            <a:lum/>
          </a:blip>
          <a:srcRect/>
          <a:stretch>
            <a:fillRect l="-3000" t="-4000" r="-2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cím 2">
            <a:extLst>
              <a:ext uri="{FF2B5EF4-FFF2-40B4-BE49-F238E27FC236}">
                <a16:creationId xmlns:a16="http://schemas.microsoft.com/office/drawing/2014/main" id="{95F0EEF8-5206-9142-982B-1B9339A762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4133" y="1761067"/>
            <a:ext cx="5960534" cy="1794933"/>
          </a:xfrm>
        </p:spPr>
        <p:txBody>
          <a:bodyPr>
            <a:normAutofit fontScale="92500" lnSpcReduction="10000"/>
          </a:bodyPr>
          <a:lstStyle/>
          <a:p>
            <a:r>
              <a:rPr lang="hu-HU" sz="4800" dirty="0">
                <a:latin typeface="Krungthep" panose="02000400000000000000" pitchFamily="2" charset="-34"/>
                <a:ea typeface="Krungthep" panose="02000400000000000000" pitchFamily="2" charset="-34"/>
                <a:cs typeface="Krungthep" panose="02000400000000000000" pitchFamily="2" charset="-34"/>
              </a:rPr>
              <a:t>ASKMATE</a:t>
            </a:r>
          </a:p>
          <a:p>
            <a:r>
              <a:rPr lang="hu-HU" sz="4800" dirty="0">
                <a:latin typeface="Krungthep" panose="02000400000000000000" pitchFamily="2" charset="-34"/>
                <a:ea typeface="Krungthep" panose="02000400000000000000" pitchFamily="2" charset="-34"/>
                <a:cs typeface="Krungthep" panose="02000400000000000000" pitchFamily="2" charset="-34"/>
              </a:rPr>
              <a:t>SPRINT 3</a:t>
            </a:r>
          </a:p>
          <a:p>
            <a:r>
              <a:rPr lang="hu-HU" sz="3000" dirty="0">
                <a:latin typeface="Krungthep" panose="02000400000000000000" pitchFamily="2" charset="-34"/>
                <a:ea typeface="Krungthep" panose="02000400000000000000" pitchFamily="2" charset="-34"/>
                <a:cs typeface="Krungthep" panose="02000400000000000000" pitchFamily="2" charset="-34"/>
              </a:rPr>
              <a:t>BY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0C006EB7-4505-9447-8F22-BB88A6AE8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13450" y="1373952"/>
            <a:ext cx="5764001" cy="3750945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CFECA970-705B-4D43-A9EE-E954A7AC2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017" y="1122363"/>
            <a:ext cx="3845983" cy="5341041"/>
          </a:xfrm>
          <a:prstGeom prst="rect">
            <a:avLst/>
          </a:prstGeom>
        </p:spPr>
      </p:pic>
      <p:pic>
        <p:nvPicPr>
          <p:cNvPr id="13" name="Picture 9">
            <a:extLst>
              <a:ext uri="{FF2B5EF4-FFF2-40B4-BE49-F238E27FC236}">
                <a16:creationId xmlns:a16="http://schemas.microsoft.com/office/drawing/2014/main" id="{94235C9D-B28C-D246-AF3C-F51F118F65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117"/>
                    </a14:imgEffect>
                    <a14:imgEffect>
                      <a14:saturation sat="8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997884" y="3490488"/>
            <a:ext cx="7532234" cy="1798321"/>
          </a:xfrm>
          <a:prstGeom prst="rect">
            <a:avLst/>
          </a:prstGeom>
          <a:ln>
            <a:noFill/>
          </a:ln>
          <a:effectLst>
            <a:glow rad="469900">
              <a:schemeClr val="bg1">
                <a:alpha val="41000"/>
              </a:schemeClr>
            </a:glow>
            <a:outerShdw blurRad="50800" dist="38100" dir="2700000" algn="tl" rotWithShape="0">
              <a:prstClr val="black">
                <a:alpha val="12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</p:pic>
      <p:sp>
        <p:nvSpPr>
          <p:cNvPr id="15" name="Alcím 2">
            <a:extLst>
              <a:ext uri="{FF2B5EF4-FFF2-40B4-BE49-F238E27FC236}">
                <a16:creationId xmlns:a16="http://schemas.microsoft.com/office/drawing/2014/main" id="{F9E8016D-35BC-D24F-86E5-6ACEC7381C1D}"/>
              </a:ext>
            </a:extLst>
          </p:cNvPr>
          <p:cNvSpPr txBox="1">
            <a:spLocks/>
          </p:cNvSpPr>
          <p:nvPr/>
        </p:nvSpPr>
        <p:spPr>
          <a:xfrm>
            <a:off x="0" y="6463404"/>
            <a:ext cx="8146473" cy="4802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2000" dirty="0">
                <a:latin typeface="Krungthep" panose="02000400000000000000" pitchFamily="2" charset="-34"/>
                <a:ea typeface="Krungthep" panose="02000400000000000000" pitchFamily="2" charset="-34"/>
                <a:cs typeface="Krungthep" panose="02000400000000000000" pitchFamily="2" charset="-34"/>
              </a:rPr>
              <a:t>BENYEDLI, GUSZTORKA, NITRANKA &amp; BOGONIUM PROFESSOR</a:t>
            </a:r>
          </a:p>
        </p:txBody>
      </p:sp>
    </p:spTree>
    <p:extLst>
      <p:ext uri="{BB962C8B-B14F-4D97-AF65-F5344CB8AC3E}">
        <p14:creationId xmlns:p14="http://schemas.microsoft.com/office/powerpoint/2010/main" val="1216637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708 0.14699 C -0.09011 0.15602 0.04674 0.16505 0.15937 0.11181 C 0.27135 0.0581 0.35989 -0.0581 0.44857 -0.17407 " pathEditMode="relative" rAng="0" ptsTypes="A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789" y="-157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2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ekerekített téglalap 12">
            <a:extLst>
              <a:ext uri="{FF2B5EF4-FFF2-40B4-BE49-F238E27FC236}">
                <a16:creationId xmlns:a16="http://schemas.microsoft.com/office/drawing/2014/main" id="{A631204F-13D7-074B-B7ED-A568C63BED78}"/>
              </a:ext>
            </a:extLst>
          </p:cNvPr>
          <p:cNvSpPr/>
          <p:nvPr/>
        </p:nvSpPr>
        <p:spPr>
          <a:xfrm>
            <a:off x="1644650" y="2075797"/>
            <a:ext cx="8001000" cy="2873656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5D38B37-76DD-9644-B5D7-54433BE9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ASKMATE PROJECT</a:t>
            </a:r>
            <a:endParaRPr lang="hu-HU" dirty="0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EDE31661-69B6-C84B-A7E0-07122C410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8251" y="2075797"/>
            <a:ext cx="3321050" cy="4096869"/>
          </a:xfrm>
          <a:prstGeom prst="rect">
            <a:avLst/>
          </a:prstGeom>
        </p:spPr>
      </p:pic>
      <p:sp>
        <p:nvSpPr>
          <p:cNvPr id="12" name="Szövegdoboz 11">
            <a:extLst>
              <a:ext uri="{FF2B5EF4-FFF2-40B4-BE49-F238E27FC236}">
                <a16:creationId xmlns:a16="http://schemas.microsoft.com/office/drawing/2014/main" id="{3E1F779C-7041-6147-89F0-6A33DDEE70CF}"/>
              </a:ext>
            </a:extLst>
          </p:cNvPr>
          <p:cNvSpPr txBox="1"/>
          <p:nvPr/>
        </p:nvSpPr>
        <p:spPr>
          <a:xfrm>
            <a:off x="2171162" y="2354154"/>
            <a:ext cx="69479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The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mayor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of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Townsville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asked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me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to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develop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a project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called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Askmate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. It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was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a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semi-finished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work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, it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would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have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been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a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difficult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task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for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only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one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person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. I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needed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some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helpers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and I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called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the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local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heroes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of </a:t>
            </a:r>
            <a:r>
              <a:rPr lang="hu-HU" sz="2400" b="1" dirty="0" err="1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Townsville</a:t>
            </a:r>
            <a:r>
              <a:rPr lang="hu-HU" sz="24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....</a:t>
            </a:r>
          </a:p>
          <a:p>
            <a:pPr algn="just"/>
            <a:endParaRPr lang="en-US" dirty="0">
              <a:latin typeface="Telegraf"/>
            </a:endParaRPr>
          </a:p>
          <a:p>
            <a:pPr algn="just"/>
            <a:endParaRPr lang="hu-HU" dirty="0"/>
          </a:p>
        </p:txBody>
      </p:sp>
      <p:pic>
        <p:nvPicPr>
          <p:cNvPr id="15" name="Kép 14">
            <a:extLst>
              <a:ext uri="{FF2B5EF4-FFF2-40B4-BE49-F238E27FC236}">
                <a16:creationId xmlns:a16="http://schemas.microsoft.com/office/drawing/2014/main" id="{5EF709AB-F109-6048-9BBB-AAECB2D9F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50557" y="3731353"/>
            <a:ext cx="2695223" cy="297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374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008F9D6-FC94-424D-8748-1CC226D19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1636666374_looped_1636666373.mp4">
            <a:hlinkClick r:id="" action="ppaction://media"/>
            <a:extLst>
              <a:ext uri="{FF2B5EF4-FFF2-40B4-BE49-F238E27FC236}">
                <a16:creationId xmlns:a16="http://schemas.microsoft.com/office/drawing/2014/main" id="{A5647512-A235-9948-A604-6E8EDB104B2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1925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615241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0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84A0A-F879-8643-8932-76AF68EDF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Lekerekített téglalap 3">
            <a:extLst>
              <a:ext uri="{FF2B5EF4-FFF2-40B4-BE49-F238E27FC236}">
                <a16:creationId xmlns:a16="http://schemas.microsoft.com/office/drawing/2014/main" id="{6619CFFE-E252-5F42-99EB-926F5A92EC62}"/>
              </a:ext>
            </a:extLst>
          </p:cNvPr>
          <p:cNvSpPr/>
          <p:nvPr/>
        </p:nvSpPr>
        <p:spPr>
          <a:xfrm>
            <a:off x="838199" y="651163"/>
            <a:ext cx="10778067" cy="573270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9281"/>
              </a:lnSpc>
            </a:pPr>
            <a:endParaRPr lang="en-US" dirty="0">
              <a:solidFill>
                <a:schemeClr val="tx1"/>
              </a:solidFill>
              <a:latin typeface="Play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8A2973C5-D56C-B845-8331-6D64F5DAC552}"/>
              </a:ext>
            </a:extLst>
          </p:cNvPr>
          <p:cNvSpPr txBox="1"/>
          <p:nvPr/>
        </p:nvSpPr>
        <p:spPr>
          <a:xfrm>
            <a:off x="1233825" y="1163023"/>
            <a:ext cx="646237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POWERPUFF PROGRAMMERS IN THIS PROJECT</a:t>
            </a:r>
          </a:p>
          <a:p>
            <a:endParaRPr lang="hu-HU" dirty="0">
              <a:solidFill>
                <a:schemeClr val="bg1"/>
              </a:solidFill>
              <a:latin typeface="Arial" panose="020B0604020202020204" pitchFamily="34" charset="0"/>
              <a:ea typeface="Krungthep" panose="02000400000000000000" pitchFamily="2" charset="-34"/>
              <a:cs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We implemented a site for users to ask questions, answer them, comment, vote up, vote down and search.</a:t>
            </a:r>
          </a:p>
          <a:p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Krungthep" panose="02000400000000000000" pitchFamily="2" charset="-34"/>
              <a:cs typeface="Arial" panose="020B0604020202020204" pitchFamily="34" charset="0"/>
            </a:endParaRPr>
          </a:p>
          <a:p>
            <a:pPr marL="285750" indent="-285750" algn="just">
              <a:buClr>
                <a:srgbClr val="7030A0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SQL, HTML, CSS, Python (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Jinja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) and a bit of JavaScript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.</a:t>
            </a:r>
          </a:p>
          <a:p>
            <a:pPr algn="just">
              <a:buClr>
                <a:srgbClr val="7030A0"/>
              </a:buClr>
              <a:buSzPct val="130000"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Krungthep" panose="02000400000000000000" pitchFamily="2" charset="-34"/>
              <a:cs typeface="Arial" panose="020B0604020202020204" pitchFamily="34" charset="0"/>
            </a:endParaRPr>
          </a:p>
          <a:p>
            <a:pPr marL="285750" indent="-285750" algn="just">
              <a:buClr>
                <a:srgbClr val="7030A0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Learned some advanced 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git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usage</a:t>
            </a:r>
          </a:p>
          <a:p>
            <a:pPr marL="285750" indent="-285750" algn="just">
              <a:buClr>
                <a:srgbClr val="7030A0"/>
              </a:buClr>
              <a:buSzPct val="130000"/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Krungthep" panose="02000400000000000000" pitchFamily="2" charset="-34"/>
              <a:cs typeface="Arial" panose="020B0604020202020204" pitchFamily="34" charset="0"/>
            </a:endParaRPr>
          </a:p>
          <a:p>
            <a:pPr marL="285750" indent="-285750" algn="just">
              <a:buClr>
                <a:srgbClr val="7030A0"/>
              </a:buClr>
              <a:buSzPct val="13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Complex project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 </a:t>
            </a:r>
            <a:endParaRPr lang="en-US" dirty="0">
              <a:solidFill>
                <a:schemeClr val="bg1"/>
              </a:solidFill>
              <a:latin typeface="Telegraf"/>
            </a:endParaRPr>
          </a:p>
          <a:p>
            <a:endParaRPr lang="hu-HU" dirty="0"/>
          </a:p>
        </p:txBody>
      </p:sp>
      <p:pic>
        <p:nvPicPr>
          <p:cNvPr id="13" name="Tartalom helye 12">
            <a:extLst>
              <a:ext uri="{FF2B5EF4-FFF2-40B4-BE49-F238E27FC236}">
                <a16:creationId xmlns:a16="http://schemas.microsoft.com/office/drawing/2014/main" id="{E4C5AB56-65FA-2E4D-BBFB-F11D95E74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12617" y="2301564"/>
            <a:ext cx="3541183" cy="2431897"/>
          </a:xfrm>
        </p:spPr>
      </p:pic>
    </p:spTree>
    <p:extLst>
      <p:ext uri="{BB962C8B-B14F-4D97-AF65-F5344CB8AC3E}">
        <p14:creationId xmlns:p14="http://schemas.microsoft.com/office/powerpoint/2010/main" val="3990808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Tartalom helye 20">
            <a:extLst>
              <a:ext uri="{FF2B5EF4-FFF2-40B4-BE49-F238E27FC236}">
                <a16:creationId xmlns:a16="http://schemas.microsoft.com/office/drawing/2014/main" id="{7EBE5312-25C2-8F47-8BD5-FFE85F4D7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0223" y="3126201"/>
            <a:ext cx="4420022" cy="2485153"/>
          </a:xfrm>
        </p:spPr>
      </p:pic>
      <p:sp>
        <p:nvSpPr>
          <p:cNvPr id="23" name="Tárolt adatok 22">
            <a:extLst>
              <a:ext uri="{FF2B5EF4-FFF2-40B4-BE49-F238E27FC236}">
                <a16:creationId xmlns:a16="http://schemas.microsoft.com/office/drawing/2014/main" id="{64CA5C2B-C5B0-8149-A031-E9401267BE7D}"/>
              </a:ext>
            </a:extLst>
          </p:cNvPr>
          <p:cNvSpPr/>
          <p:nvPr/>
        </p:nvSpPr>
        <p:spPr>
          <a:xfrm rot="6552045">
            <a:off x="5865380" y="618484"/>
            <a:ext cx="3205457" cy="3008066"/>
          </a:xfrm>
          <a:prstGeom prst="flowChartOnlineStorage">
            <a:avLst/>
          </a:prstGeom>
          <a:solidFill>
            <a:srgbClr val="DEE9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6" name="Ellipszis 15">
            <a:extLst>
              <a:ext uri="{FF2B5EF4-FFF2-40B4-BE49-F238E27FC236}">
                <a16:creationId xmlns:a16="http://schemas.microsoft.com/office/drawing/2014/main" id="{C92589B4-AE7E-5A4C-BB4F-931200FB4E2F}"/>
              </a:ext>
            </a:extLst>
          </p:cNvPr>
          <p:cNvSpPr/>
          <p:nvPr/>
        </p:nvSpPr>
        <p:spPr>
          <a:xfrm>
            <a:off x="7780351" y="2857802"/>
            <a:ext cx="3533037" cy="342315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Ellipszis 14">
            <a:extLst>
              <a:ext uri="{FF2B5EF4-FFF2-40B4-BE49-F238E27FC236}">
                <a16:creationId xmlns:a16="http://schemas.microsoft.com/office/drawing/2014/main" id="{DAD993F7-15F3-844E-BA21-3BFFE4AFBA59}"/>
              </a:ext>
            </a:extLst>
          </p:cNvPr>
          <p:cNvSpPr/>
          <p:nvPr/>
        </p:nvSpPr>
        <p:spPr>
          <a:xfrm>
            <a:off x="704849" y="406773"/>
            <a:ext cx="4690534" cy="421036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4ED5B87C-CA40-5448-8D15-6966828FAA29}"/>
              </a:ext>
            </a:extLst>
          </p:cNvPr>
          <p:cNvSpPr txBox="1"/>
          <p:nvPr/>
        </p:nvSpPr>
        <p:spPr>
          <a:xfrm>
            <a:off x="7157464" y="680520"/>
            <a:ext cx="3758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8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TASKS</a:t>
            </a:r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FFF7B67D-D5C1-4844-A9B5-49361BB802B7}"/>
              </a:ext>
            </a:extLst>
          </p:cNvPr>
          <p:cNvGrpSpPr/>
          <p:nvPr/>
        </p:nvGrpSpPr>
        <p:grpSpPr>
          <a:xfrm>
            <a:off x="4234" y="1222840"/>
            <a:ext cx="11165238" cy="4351533"/>
            <a:chOff x="-5062014" y="-404265"/>
            <a:chExt cx="17349014" cy="7786603"/>
          </a:xfrm>
        </p:grpSpPr>
        <p:sp>
          <p:nvSpPr>
            <p:cNvPr id="7" name="TextBox 5">
              <a:extLst>
                <a:ext uri="{FF2B5EF4-FFF2-40B4-BE49-F238E27FC236}">
                  <a16:creationId xmlns:a16="http://schemas.microsoft.com/office/drawing/2014/main" id="{10F7DD93-D697-D740-8030-F4EEB91E5752}"/>
                </a:ext>
              </a:extLst>
            </p:cNvPr>
            <p:cNvSpPr txBox="1"/>
            <p:nvPr/>
          </p:nvSpPr>
          <p:spPr>
            <a:xfrm>
              <a:off x="-5062014" y="-404265"/>
              <a:ext cx="9465639" cy="10785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79"/>
                </a:lnSpc>
              </a:pPr>
              <a:r>
                <a:rPr lang="en-US" sz="3599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TASK 1:</a:t>
              </a:r>
            </a:p>
          </p:txBody>
        </p:sp>
        <p:sp>
          <p:nvSpPr>
            <p:cNvPr id="9" name="TextBox 7">
              <a:extLst>
                <a:ext uri="{FF2B5EF4-FFF2-40B4-BE49-F238E27FC236}">
                  <a16:creationId xmlns:a16="http://schemas.microsoft.com/office/drawing/2014/main" id="{7E6FE1A3-A4F7-A945-A04E-5E275C218578}"/>
                </a:ext>
              </a:extLst>
            </p:cNvPr>
            <p:cNvSpPr txBox="1"/>
            <p:nvPr/>
          </p:nvSpPr>
          <p:spPr>
            <a:xfrm>
              <a:off x="7244463" y="3914566"/>
              <a:ext cx="5042537" cy="10785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79"/>
                </a:lnSpc>
              </a:pPr>
              <a:r>
                <a:rPr lang="en-US" sz="3599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TASK 2:</a:t>
              </a:r>
            </a:p>
          </p:txBody>
        </p:sp>
        <p:sp>
          <p:nvSpPr>
            <p:cNvPr id="8" name="TextBox 6">
              <a:extLst>
                <a:ext uri="{FF2B5EF4-FFF2-40B4-BE49-F238E27FC236}">
                  <a16:creationId xmlns:a16="http://schemas.microsoft.com/office/drawing/2014/main" id="{0B5F34FB-C2FC-E248-B25E-DA19DEAEBCC7}"/>
                </a:ext>
              </a:extLst>
            </p:cNvPr>
            <p:cNvSpPr txBox="1"/>
            <p:nvPr/>
          </p:nvSpPr>
          <p:spPr>
            <a:xfrm>
              <a:off x="-3229317" y="1088812"/>
              <a:ext cx="5800245" cy="2417948"/>
            </a:xfrm>
            <a:prstGeom prst="rect">
              <a:avLst/>
            </a:prstGeom>
            <a:ln>
              <a:noFill/>
            </a:ln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3639"/>
                </a:lnSpc>
              </a:pPr>
              <a:r>
                <a:rPr lang="en-US" sz="2799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Login/register function. Visible features for logged in individuals.</a:t>
              </a:r>
            </a:p>
          </p:txBody>
        </p:sp>
        <p:sp>
          <p:nvSpPr>
            <p:cNvPr id="10" name="TextBox 8">
              <a:extLst>
                <a:ext uri="{FF2B5EF4-FFF2-40B4-BE49-F238E27FC236}">
                  <a16:creationId xmlns:a16="http://schemas.microsoft.com/office/drawing/2014/main" id="{19AFAD59-0F73-9941-9303-964E341A68F8}"/>
                </a:ext>
              </a:extLst>
            </p:cNvPr>
            <p:cNvSpPr txBox="1"/>
            <p:nvPr/>
          </p:nvSpPr>
          <p:spPr>
            <a:xfrm>
              <a:off x="7764893" y="5006153"/>
              <a:ext cx="4128401" cy="23761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3639"/>
                </a:lnSpc>
              </a:pPr>
              <a:r>
                <a:rPr lang="en-US" sz="2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Redesign the page + lots of tiny adjustments to make it more usable.</a:t>
              </a:r>
            </a:p>
          </p:txBody>
        </p:sp>
      </p:grpSp>
      <p:sp>
        <p:nvSpPr>
          <p:cNvPr id="22" name="Tárolt adatok 21">
            <a:extLst>
              <a:ext uri="{FF2B5EF4-FFF2-40B4-BE49-F238E27FC236}">
                <a16:creationId xmlns:a16="http://schemas.microsoft.com/office/drawing/2014/main" id="{D4EA803A-77E4-994B-B6A4-10FC4F0C1238}"/>
              </a:ext>
            </a:extLst>
          </p:cNvPr>
          <p:cNvSpPr/>
          <p:nvPr/>
        </p:nvSpPr>
        <p:spPr>
          <a:xfrm rot="17242790">
            <a:off x="3691807" y="4845502"/>
            <a:ext cx="3804444" cy="4525951"/>
          </a:xfrm>
          <a:prstGeom prst="flowChartOnlineStorage">
            <a:avLst/>
          </a:prstGeom>
          <a:solidFill>
            <a:srgbClr val="DEE9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5" name="Picture 10">
            <a:extLst>
              <a:ext uri="{FF2B5EF4-FFF2-40B4-BE49-F238E27FC236}">
                <a16:creationId xmlns:a16="http://schemas.microsoft.com/office/drawing/2014/main" id="{1943725A-6CCC-6E46-BB03-AC48BE4ADC7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>
          <a:xfrm>
            <a:off x="447568" y="-120719"/>
            <a:ext cx="5154640" cy="5154640"/>
          </a:xfrm>
          <a:prstGeom prst="rect">
            <a:avLst/>
          </a:prstGeom>
        </p:spPr>
      </p:pic>
      <p:pic>
        <p:nvPicPr>
          <p:cNvPr id="26" name="Picture 10">
            <a:extLst>
              <a:ext uri="{FF2B5EF4-FFF2-40B4-BE49-F238E27FC236}">
                <a16:creationId xmlns:a16="http://schemas.microsoft.com/office/drawing/2014/main" id="{C258453E-7AC3-034E-80DA-368CEB8D90F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>
          <a:xfrm>
            <a:off x="7497771" y="2442262"/>
            <a:ext cx="4254232" cy="425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096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ekerekített téglalap 5">
            <a:extLst>
              <a:ext uri="{FF2B5EF4-FFF2-40B4-BE49-F238E27FC236}">
                <a16:creationId xmlns:a16="http://schemas.microsoft.com/office/drawing/2014/main" id="{C753D5D8-3E5B-8C4F-A2F3-D7E0DE76511A}"/>
              </a:ext>
            </a:extLst>
          </p:cNvPr>
          <p:cNvSpPr/>
          <p:nvPr/>
        </p:nvSpPr>
        <p:spPr>
          <a:xfrm>
            <a:off x="626533" y="1304131"/>
            <a:ext cx="11006668" cy="5215202"/>
          </a:xfrm>
          <a:prstGeom prst="roundRect">
            <a:avLst/>
          </a:prstGeom>
          <a:solidFill>
            <a:srgbClr val="0C1017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13714BF-BF66-8F40-8D4D-B148CD836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717" y="1676664"/>
            <a:ext cx="9686029" cy="4351338"/>
          </a:xfr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E102C82E-0FE1-6946-950F-8A13EA789A17}"/>
              </a:ext>
            </a:extLst>
          </p:cNvPr>
          <p:cNvSpPr txBox="1"/>
          <p:nvPr/>
        </p:nvSpPr>
        <p:spPr>
          <a:xfrm>
            <a:off x="626533" y="473134"/>
            <a:ext cx="78962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800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COMMIT HISTORY</a:t>
            </a:r>
          </a:p>
        </p:txBody>
      </p:sp>
      <p:sp>
        <p:nvSpPr>
          <p:cNvPr id="9" name="Ellipszis 8">
            <a:extLst>
              <a:ext uri="{FF2B5EF4-FFF2-40B4-BE49-F238E27FC236}">
                <a16:creationId xmlns:a16="http://schemas.microsoft.com/office/drawing/2014/main" id="{A51DA706-27CA-9E44-8435-ABEDDF923E07}"/>
              </a:ext>
            </a:extLst>
          </p:cNvPr>
          <p:cNvSpPr/>
          <p:nvPr/>
        </p:nvSpPr>
        <p:spPr>
          <a:xfrm>
            <a:off x="2827866" y="2135128"/>
            <a:ext cx="1185333" cy="1149939"/>
          </a:xfrm>
          <a:prstGeom prst="ellipse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33B46355-2B59-124C-A1DE-AAB7234D262D}"/>
              </a:ext>
            </a:extLst>
          </p:cNvPr>
          <p:cNvSpPr txBox="1"/>
          <p:nvPr/>
        </p:nvSpPr>
        <p:spPr>
          <a:xfrm>
            <a:off x="3915873" y="3200201"/>
            <a:ext cx="4893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>
                <a:solidFill>
                  <a:schemeClr val="bg1"/>
                </a:solidFill>
              </a:rPr>
              <a:t>Most </a:t>
            </a:r>
            <a:r>
              <a:rPr lang="hu-HU" sz="2400" dirty="0" err="1">
                <a:solidFill>
                  <a:schemeClr val="bg1"/>
                </a:solidFill>
              </a:rPr>
              <a:t>succesful</a:t>
            </a:r>
            <a:r>
              <a:rPr lang="hu-HU" sz="2400" dirty="0">
                <a:solidFill>
                  <a:schemeClr val="bg1"/>
                </a:solidFill>
              </a:rPr>
              <a:t> </a:t>
            </a:r>
            <a:r>
              <a:rPr lang="hu-HU" sz="2400" dirty="0" err="1">
                <a:solidFill>
                  <a:schemeClr val="bg1"/>
                </a:solidFill>
              </a:rPr>
              <a:t>Monday</a:t>
            </a:r>
            <a:r>
              <a:rPr lang="hu-HU" sz="2400" dirty="0">
                <a:solidFill>
                  <a:schemeClr val="bg1"/>
                </a:solidFill>
              </a:rPr>
              <a:t> </a:t>
            </a:r>
            <a:r>
              <a:rPr lang="hu-HU" sz="2400" dirty="0" err="1">
                <a:solidFill>
                  <a:schemeClr val="bg1"/>
                </a:solidFill>
              </a:rPr>
              <a:t>ever</a:t>
            </a:r>
            <a:r>
              <a:rPr lang="hu-HU" sz="240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44181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70788C5-87AD-5F46-8E49-78FD9D2E7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97" y="299887"/>
            <a:ext cx="10515600" cy="1325563"/>
          </a:xfrm>
        </p:spPr>
        <p:txBody>
          <a:bodyPr/>
          <a:lstStyle/>
          <a:p>
            <a:r>
              <a:rPr lang="hu-HU" b="1" dirty="0">
                <a:latin typeface="Arial" panose="020B0604020202020204" pitchFamily="34" charset="0"/>
                <a:ea typeface="Krungthep" panose="02000400000000000000" pitchFamily="2" charset="-34"/>
                <a:cs typeface="Arial" panose="020B0604020202020204" pitchFamily="34" charset="0"/>
              </a:rPr>
              <a:t>BRANCHES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9E1BD27A-60FB-3748-A43D-A83775926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-2960152" y="-7455952"/>
            <a:ext cx="22819771" cy="5808133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64C7A4B7-8D87-864D-BFE3-315BF9CDCD0E}"/>
              </a:ext>
            </a:extLst>
          </p:cNvPr>
          <p:cNvSpPr txBox="1"/>
          <p:nvPr/>
        </p:nvSpPr>
        <p:spPr>
          <a:xfrm>
            <a:off x="490597" y="1683116"/>
            <a:ext cx="4428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1" dirty="0"/>
              <a:t>FIRST TIME WE USED BRANCHES FOR THE DIFFERENT FEATURES.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5B6FD8E-4734-2E44-89A6-58662A8BE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258" y="3456486"/>
            <a:ext cx="3124200" cy="2343149"/>
          </a:xfrm>
          <a:prstGeom prst="rect">
            <a:avLst/>
          </a:prstGeom>
        </p:spPr>
      </p:pic>
      <p:pic>
        <p:nvPicPr>
          <p:cNvPr id="9" name="Picture 10">
            <a:extLst>
              <a:ext uri="{FF2B5EF4-FFF2-40B4-BE49-F238E27FC236}">
                <a16:creationId xmlns:a16="http://schemas.microsoft.com/office/drawing/2014/main" id="{24C60C30-852F-D94A-AA8E-331ABDC98BD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25888" y="3242275"/>
            <a:ext cx="2771570" cy="277157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1C471404-16BC-084C-9B95-DAB47EA5CA3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EE9FD">
                <a:tint val="45000"/>
                <a:satMod val="400000"/>
              </a:srgbClr>
            </a:duotone>
          </a:blip>
          <a:srcRect/>
          <a:stretch>
            <a:fillRect/>
          </a:stretch>
        </p:blipFill>
        <p:spPr>
          <a:xfrm>
            <a:off x="1273258" y="2899376"/>
            <a:ext cx="3457367" cy="3457367"/>
          </a:xfrm>
          <a:prstGeom prst="rect">
            <a:avLst/>
          </a:prstGeom>
        </p:spPr>
      </p:pic>
      <p:pic>
        <p:nvPicPr>
          <p:cNvPr id="12" name="Picture 10">
            <a:extLst>
              <a:ext uri="{FF2B5EF4-FFF2-40B4-BE49-F238E27FC236}">
                <a16:creationId xmlns:a16="http://schemas.microsoft.com/office/drawing/2014/main" id="{59F86DEC-C694-4643-8A9E-909F5C6462D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rcRect/>
          <a:stretch>
            <a:fillRect/>
          </a:stretch>
        </p:blipFill>
        <p:spPr>
          <a:xfrm>
            <a:off x="891016" y="2500943"/>
            <a:ext cx="4254232" cy="425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685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86 0.55996 L 0.00286 1.9872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Keret 9">
            <a:extLst>
              <a:ext uri="{FF2B5EF4-FFF2-40B4-BE49-F238E27FC236}">
                <a16:creationId xmlns:a16="http://schemas.microsoft.com/office/drawing/2014/main" id="{19BF5495-3182-134F-ACC2-A65BB7B2B43F}"/>
              </a:ext>
            </a:extLst>
          </p:cNvPr>
          <p:cNvSpPr/>
          <p:nvPr/>
        </p:nvSpPr>
        <p:spPr>
          <a:xfrm>
            <a:off x="5838824" y="1158524"/>
            <a:ext cx="6333067" cy="5034598"/>
          </a:xfrm>
          <a:prstGeom prst="frame">
            <a:avLst/>
          </a:prstGeom>
          <a:solidFill>
            <a:srgbClr val="E8D3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5D38B37-76DD-9644-B5D7-54433BE9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NEW FEATURES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E0ED9B72-5EA5-8646-B33A-1138113BC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0650" y="1751888"/>
            <a:ext cx="5069416" cy="3847870"/>
          </a:xfr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C1220140-2FAD-674B-9F5B-BA809FC47CAB}"/>
              </a:ext>
            </a:extLst>
          </p:cNvPr>
          <p:cNvSpPr txBox="1"/>
          <p:nvPr/>
        </p:nvSpPr>
        <p:spPr>
          <a:xfrm>
            <a:off x="838200" y="1690688"/>
            <a:ext cx="563245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Register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/login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presented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Benyedli</a:t>
            </a:r>
            <a:endParaRPr lang="hu-H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Drag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drop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image </a:t>
            </a: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upload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hu-H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presented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Benyedli</a:t>
            </a:r>
            <a:endParaRPr lang="hu-H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User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users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list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presented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Gusztorka</a:t>
            </a:r>
            <a:endParaRPr lang="hu-H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Safety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presented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Gusztorka</a:t>
            </a:r>
            <a:endParaRPr lang="hu-H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Bonus </a:t>
            </a:r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questions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presented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hu-H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latin typeface="Arial" panose="020B0604020202020204" pitchFamily="34" charset="0"/>
                <a:cs typeface="Arial" panose="020B0604020202020204" pitchFamily="34" charset="0"/>
              </a:rPr>
              <a:t>Nitranka</a:t>
            </a:r>
            <a:endParaRPr lang="hu-H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Egyenes összekötő 7">
            <a:extLst>
              <a:ext uri="{FF2B5EF4-FFF2-40B4-BE49-F238E27FC236}">
                <a16:creationId xmlns:a16="http://schemas.microsoft.com/office/drawing/2014/main" id="{CB344CB7-5919-6840-B267-DB4B0359F157}"/>
              </a:ext>
            </a:extLst>
          </p:cNvPr>
          <p:cNvCxnSpPr>
            <a:cxnSpLocks/>
          </p:cNvCxnSpPr>
          <p:nvPr/>
        </p:nvCxnSpPr>
        <p:spPr>
          <a:xfrm>
            <a:off x="1024466" y="1584325"/>
            <a:ext cx="0" cy="4753789"/>
          </a:xfrm>
          <a:prstGeom prst="line">
            <a:avLst/>
          </a:prstGeom>
          <a:ln w="1714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Keret 13">
            <a:extLst>
              <a:ext uri="{FF2B5EF4-FFF2-40B4-BE49-F238E27FC236}">
                <a16:creationId xmlns:a16="http://schemas.microsoft.com/office/drawing/2014/main" id="{C33267BB-EA7A-324B-A3A0-079037CC0C5B}"/>
              </a:ext>
            </a:extLst>
          </p:cNvPr>
          <p:cNvSpPr/>
          <p:nvPr/>
        </p:nvSpPr>
        <p:spPr>
          <a:xfrm>
            <a:off x="6309253" y="1584324"/>
            <a:ext cx="5442480" cy="4223809"/>
          </a:xfrm>
          <a:prstGeom prst="frame">
            <a:avLst/>
          </a:prstGeom>
          <a:solidFill>
            <a:srgbClr val="581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874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D38B37-76DD-9644-B5D7-54433BE9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F26A98F-0D7B-A540-90C6-C2796F9C1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333" y="0"/>
            <a:ext cx="12716933" cy="714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463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195</Words>
  <Application>Microsoft Macintosh PowerPoint</Application>
  <PresentationFormat>Szélesvásznú</PresentationFormat>
  <Paragraphs>39</Paragraphs>
  <Slides>9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Krungthep</vt:lpstr>
      <vt:lpstr>Play</vt:lpstr>
      <vt:lpstr>Telegraf</vt:lpstr>
      <vt:lpstr>Office-téma</vt:lpstr>
      <vt:lpstr>PowerPoint-bemutató</vt:lpstr>
      <vt:lpstr>ASKMATE PROJECT</vt:lpstr>
      <vt:lpstr>PowerPoint-bemutató</vt:lpstr>
      <vt:lpstr>PowerPoint-bemutató</vt:lpstr>
      <vt:lpstr>PowerPoint-bemutató</vt:lpstr>
      <vt:lpstr>PowerPoint-bemutató</vt:lpstr>
      <vt:lpstr>BRANCHES</vt:lpstr>
      <vt:lpstr>NEW FEATURES</vt:lpstr>
      <vt:lpstr>PowerPoint-bemutató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Powerpuff Programmers</dc:title>
  <dc:creator>Boglárka Trencsényi</dc:creator>
  <cp:lastModifiedBy>Boglárka Trencsényi</cp:lastModifiedBy>
  <cp:revision>25</cp:revision>
  <dcterms:created xsi:type="dcterms:W3CDTF">2021-11-11T13:56:25Z</dcterms:created>
  <dcterms:modified xsi:type="dcterms:W3CDTF">2021-11-11T23:38:27Z</dcterms:modified>
</cp:coreProperties>
</file>

<file path=docProps/thumbnail.jpeg>
</file>